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6" r:id="rId3"/>
    <p:sldId id="257" r:id="rId4"/>
    <p:sldId id="314" r:id="rId5"/>
    <p:sldId id="315" r:id="rId6"/>
    <p:sldId id="32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7" r:id="rId16"/>
    <p:sldId id="295" r:id="rId17"/>
    <p:sldId id="313" r:id="rId18"/>
    <p:sldId id="310" r:id="rId19"/>
    <p:sldId id="311" r:id="rId20"/>
    <p:sldId id="312" r:id="rId21"/>
    <p:sldId id="294" r:id="rId22"/>
    <p:sldId id="301" r:id="rId23"/>
    <p:sldId id="290" r:id="rId24"/>
    <p:sldId id="300" r:id="rId25"/>
    <p:sldId id="285" r:id="rId26"/>
    <p:sldId id="299" r:id="rId27"/>
    <p:sldId id="297" r:id="rId28"/>
    <p:sldId id="302" r:id="rId29"/>
    <p:sldId id="303" r:id="rId30"/>
    <p:sldId id="304" r:id="rId31"/>
    <p:sldId id="306" r:id="rId32"/>
    <p:sldId id="309" r:id="rId33"/>
    <p:sldId id="305" r:id="rId34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60"/>
    <a:srgbClr val="E85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33" autoAdjust="0"/>
  </p:normalViewPr>
  <p:slideViewPr>
    <p:cSldViewPr snapToObjects="1"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FBF-E7C8-41EB-875C-2FC00E4A62A4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5A1A-A283-4F83-B2B3-10A38F378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03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EB11-890D-4635-8AB5-5015D4464C88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C544-2446-41F2-87C8-DC7B1A8D5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22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baseline="0" dirty="0"/>
              <a:t>Len intro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Acties: 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Yvonne: groene en rode blaadjes, Peter Nouwens bellen en mail alle teamleiders.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Len: blaadje met tips maken, Gerard bellen.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4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23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85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Voorstelrondje</a:t>
            </a:r>
            <a:r>
              <a:rPr lang="nl-NL" baseline="0" dirty="0"/>
              <a:t> langs panelleden door Peter Nouwens. Len en Yvonne stellen de </a:t>
            </a:r>
            <a:r>
              <a:rPr lang="nl-NL" baseline="0" dirty="0" err="1"/>
              <a:t>quiz-vragen</a:t>
            </a:r>
            <a:r>
              <a:rPr lang="nl-NL" baseline="0" dirty="0"/>
              <a:t>. Peter begeleidt discussie in de zaal en adresseert vragen aan panelleden. </a:t>
            </a:r>
          </a:p>
          <a:p>
            <a:r>
              <a:rPr lang="nl-NL" baseline="0" dirty="0"/>
              <a:t>Tips zijn welkom! Blaadjes op tafel: Wat vind u dat er veranderd moet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0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Voorstelrondje</a:t>
            </a:r>
            <a:r>
              <a:rPr lang="nl-NL" baseline="0" dirty="0"/>
              <a:t> langs panelleden door Peter Nouwens. Len en Yvonne stellen de </a:t>
            </a:r>
            <a:r>
              <a:rPr lang="nl-NL" baseline="0" dirty="0" err="1"/>
              <a:t>quiz-vragen</a:t>
            </a:r>
            <a:r>
              <a:rPr lang="nl-NL" baseline="0" dirty="0"/>
              <a:t>. Peter begeleidt discussie in de zaal en adresseert vragen aan panelleden. </a:t>
            </a:r>
          </a:p>
          <a:p>
            <a:r>
              <a:rPr lang="nl-NL" baseline="0" dirty="0"/>
              <a:t>Tips zijn welkom! Blaadjes op tafel: Wat vind u dat er veranderd moet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888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7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41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161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Persoonlijk: kijk naar het verhaal achter de persoon</a:t>
            </a:r>
          </a:p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Benoemen: belemmeringen HI-tabel.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61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Faciliteer en begeleid doorstroming en woningruil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47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Maak uitzonderingen mogelijk.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57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</a:t>
            </a:r>
            <a:r>
              <a:rPr lang="nl-NL" baseline="0" dirty="0"/>
              <a:t> tips.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2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prstClr val="black"/>
                </a:solidFill>
              </a:rPr>
              <a:t>Inschrijftijd leeft: enerzijds: maximaliseren, anderzijds: niet afpakken.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73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Eerst noodzaak, daarna wens.</a:t>
            </a:r>
          </a:p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‘Tijdelijke’ huisvesting voor spoedzoeker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756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258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60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0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8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Stadsbrede</a:t>
            </a:r>
            <a:r>
              <a:rPr lang="nl-NL" dirty="0"/>
              <a:t> discussie over woonruimteverdeling</a:t>
            </a:r>
          </a:p>
          <a:p>
            <a:r>
              <a:rPr lang="nl-NL" dirty="0"/>
              <a:t>Doel van de bijeenkomst:</a:t>
            </a:r>
            <a:r>
              <a:rPr lang="nl-NL" baseline="0" dirty="0"/>
              <a:t> info over proces, ophalen beelden uit de zaal.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13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Lange</a:t>
            </a:r>
            <a:r>
              <a:rPr lang="en-US" baseline="0" dirty="0"/>
              <a:t> </a:t>
            </a:r>
            <a:r>
              <a:rPr lang="en-US" baseline="0" dirty="0" err="1"/>
              <a:t>inschrijftijd</a:t>
            </a:r>
            <a:r>
              <a:rPr lang="en-US" baseline="0" dirty="0"/>
              <a:t>, maar </a:t>
            </a:r>
            <a:r>
              <a:rPr lang="en-US" baseline="0" dirty="0" err="1"/>
              <a:t>ook</a:t>
            </a:r>
            <a:r>
              <a:rPr lang="en-US" baseline="0" dirty="0"/>
              <a:t>: </a:t>
            </a:r>
            <a:r>
              <a:rPr lang="en-US" baseline="0" dirty="0" err="1"/>
              <a:t>stabiele</a:t>
            </a:r>
            <a:r>
              <a:rPr lang="en-US" baseline="0" dirty="0"/>
              <a:t> </a:t>
            </a:r>
            <a:r>
              <a:rPr lang="en-US" baseline="0" dirty="0" err="1"/>
              <a:t>zoektijd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sommige</a:t>
            </a:r>
            <a:r>
              <a:rPr lang="en-US" baseline="0" dirty="0"/>
              <a:t> </a:t>
            </a:r>
            <a:r>
              <a:rPr lang="en-US" baseline="0" dirty="0" err="1"/>
              <a:t>woningen</a:t>
            </a:r>
            <a:r>
              <a:rPr lang="en-US" baseline="0" dirty="0"/>
              <a:t> </a:t>
            </a:r>
            <a:r>
              <a:rPr lang="en-US" baseline="0" dirty="0" err="1"/>
              <a:t>zelfs</a:t>
            </a:r>
            <a:r>
              <a:rPr lang="en-US" baseline="0" dirty="0"/>
              <a:t> maar </a:t>
            </a:r>
            <a:r>
              <a:rPr lang="en-US" baseline="0" dirty="0" err="1"/>
              <a:t>een</a:t>
            </a:r>
            <a:r>
              <a:rPr lang="en-US" baseline="0" dirty="0"/>
              <a:t> half </a:t>
            </a:r>
            <a:r>
              <a:rPr lang="en-US" baseline="0" dirty="0" err="1"/>
              <a:t>jaar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Systeem</a:t>
            </a:r>
            <a:r>
              <a:rPr lang="en-US" baseline="0" dirty="0"/>
              <a:t> </a:t>
            </a:r>
            <a:r>
              <a:rPr lang="en-US" baseline="0" dirty="0" err="1"/>
              <a:t>sluit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bij </a:t>
            </a:r>
            <a:r>
              <a:rPr lang="en-US" baseline="0" dirty="0" err="1"/>
              <a:t>behoeften</a:t>
            </a:r>
            <a:r>
              <a:rPr lang="en-US" baseline="0" dirty="0"/>
              <a:t>:  </a:t>
            </a:r>
            <a:r>
              <a:rPr lang="en-US" baseline="0" dirty="0" err="1"/>
              <a:t>veel</a:t>
            </a:r>
            <a:r>
              <a:rPr lang="en-US" baseline="0" dirty="0"/>
              <a:t> ‘</a:t>
            </a:r>
            <a:r>
              <a:rPr lang="en-US" baseline="0" dirty="0" err="1"/>
              <a:t>voorzorginschrijvers</a:t>
            </a:r>
            <a:r>
              <a:rPr lang="en-US" baseline="0" dirty="0"/>
              <a:t>’: system </a:t>
            </a:r>
            <a:r>
              <a:rPr lang="en-US" baseline="0" dirty="0" err="1"/>
              <a:t>werkt</a:t>
            </a:r>
            <a:r>
              <a:rPr lang="en-US" baseline="0" dirty="0"/>
              <a:t> </a:t>
            </a:r>
            <a:r>
              <a:rPr lang="en-US" baseline="0" dirty="0" err="1"/>
              <a:t>goed</a:t>
            </a:r>
            <a:r>
              <a:rPr lang="en-US" baseline="0" dirty="0"/>
              <a:t>, maar </a:t>
            </a:r>
            <a:r>
              <a:rPr lang="en-US" baseline="0" dirty="0" err="1"/>
              <a:t>spoedzoeker</a:t>
            </a:r>
            <a:r>
              <a:rPr lang="en-US" baseline="0" dirty="0"/>
              <a:t> </a:t>
            </a:r>
            <a:r>
              <a:rPr lang="en-US" baseline="0" dirty="0" err="1"/>
              <a:t>komt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bod.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r>
              <a:rPr lang="nl-NL" dirty="0"/>
              <a:t>Proces:</a:t>
            </a:r>
          </a:p>
          <a:p>
            <a:r>
              <a:rPr lang="nl-NL" dirty="0"/>
              <a:t>Projectgroep opgericht</a:t>
            </a:r>
          </a:p>
          <a:p>
            <a:r>
              <a:rPr lang="nl-NL" dirty="0"/>
              <a:t>Feiten en cijfers opgehaald en geanalyseerd</a:t>
            </a:r>
          </a:p>
          <a:p>
            <a:r>
              <a:rPr lang="nl-NL" dirty="0"/>
              <a:t>Dialoog met woningzoekenden</a:t>
            </a:r>
          </a:p>
          <a:p>
            <a:r>
              <a:rPr lang="nl-NL" dirty="0"/>
              <a:t>Gesprek met bestuurders en wethouders</a:t>
            </a:r>
          </a:p>
          <a:p>
            <a:r>
              <a:rPr lang="nl-NL" dirty="0"/>
              <a:t>Tenslotte met u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98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94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 2: 11.500 </a:t>
            </a:r>
            <a:r>
              <a:rPr lang="nl-NL" dirty="0" err="1"/>
              <a:t>wozo</a:t>
            </a:r>
            <a:endParaRPr lang="nl-NL" dirty="0"/>
          </a:p>
          <a:p>
            <a:r>
              <a:rPr lang="nl-NL" dirty="0"/>
              <a:t>Ad 3: en dat aantal is al jarenlang redelijk stabiel.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Ad 4:</a:t>
            </a:r>
            <a:r>
              <a:rPr lang="nl-NL" baseline="0" dirty="0"/>
              <a:t> </a:t>
            </a:r>
            <a:r>
              <a:rPr lang="nl-NL" dirty="0"/>
              <a:t>de overige 20% is met voorrang,</a:t>
            </a:r>
            <a:r>
              <a:rPr lang="nl-NL" baseline="0" dirty="0"/>
              <a:t> buiten het systeem om, toegewezen aan </a:t>
            </a:r>
            <a:r>
              <a:rPr lang="nl-NL" baseline="0" dirty="0" err="1"/>
              <a:t>urgenten</a:t>
            </a:r>
            <a:r>
              <a:rPr lang="nl-NL" baseline="0" dirty="0"/>
              <a:t>, statushouders, contingenten. Ook dit aandeel is jarenlang stabiel. Zelfs </a:t>
            </a:r>
            <a:r>
              <a:rPr lang="nl-NL" dirty="0">
                <a:solidFill>
                  <a:prstClr val="black"/>
                </a:solidFill>
              </a:rPr>
              <a:t>verdere afname (Korte termijn forse afname verhuringen statushouders)?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5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van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BC544-2446-41F2-87C8-DC7B1A8D5BC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openingsscher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851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chtergro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63675"/>
            <a:ext cx="8229600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A64F-4C68-4642-96D3-32E9B7BE9E89}" type="datetimeFigureOut">
              <a:rPr lang="nl-NL" smtClean="0"/>
              <a:t>23-6-2017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7483-8575-CE46-834A-E0C9B3846DC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E85160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defTabSz="457200" rtl="0" eaLnBrk="1" latinLnBrk="0" hangingPunct="1">
        <a:spcBef>
          <a:spcPct val="20000"/>
        </a:spcBef>
        <a:buFont typeface="Lucida Grande"/>
        <a:buChar char="*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82563" algn="l" defTabSz="457200" rtl="0" eaLnBrk="1" latinLnBrk="0" hangingPunct="1">
        <a:spcBef>
          <a:spcPct val="20000"/>
        </a:spcBef>
        <a:buFont typeface="Lucida Grande"/>
        <a:buChar char="*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4625" algn="l" defTabSz="457200" rtl="0" eaLnBrk="1" latinLnBrk="0" hangingPunct="1">
        <a:spcBef>
          <a:spcPct val="20000"/>
        </a:spcBef>
        <a:buFont typeface="Lucida Grande"/>
        <a:buChar char="*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" indent="-182563" algn="l" defTabSz="457200" rtl="0" eaLnBrk="1" latinLnBrk="0" hangingPunct="1">
        <a:spcBef>
          <a:spcPct val="20000"/>
        </a:spcBef>
        <a:buFont typeface="Lucida Grande"/>
        <a:buChar char="*"/>
        <a:tabLst>
          <a:tab pos="987425" algn="l"/>
        </a:tabLst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woonruimteverdeling in Tilburg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SBO-bijeenkomst 14 juni 2017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Len Amendt – Woning in Zicht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Yvonne van den Braken -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WonenBreburg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9600" b="1" dirty="0"/>
              <a:t>           25% </a:t>
            </a:r>
          </a:p>
          <a:p>
            <a:pPr marL="0" indent="0">
              <a:buNone/>
            </a:pPr>
            <a:r>
              <a:rPr lang="nl-NL" sz="4000" b="1" dirty="0"/>
              <a:t>       (ruim 11.000 woningzoekenden)</a:t>
            </a:r>
          </a:p>
        </p:txBody>
      </p:sp>
    </p:spTree>
    <p:extLst>
      <p:ext uri="{BB962C8B-B14F-4D97-AF65-F5344CB8AC3E}">
        <p14:creationId xmlns:p14="http://schemas.microsoft.com/office/powerpoint/2010/main" val="391951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 algn="ctr">
              <a:buNone/>
            </a:pPr>
            <a:r>
              <a:rPr lang="nl-NL" sz="3600" b="1" dirty="0"/>
              <a:t>Hoeveel woningen zijn er verhuurd </a:t>
            </a:r>
          </a:p>
          <a:p>
            <a:pPr marL="0" indent="0" algn="ctr">
              <a:buNone/>
            </a:pPr>
            <a:r>
              <a:rPr lang="nl-NL" sz="3600" b="1" dirty="0"/>
              <a:t>in 2016?</a:t>
            </a:r>
          </a:p>
        </p:txBody>
      </p:sp>
    </p:spTree>
    <p:extLst>
      <p:ext uri="{BB962C8B-B14F-4D97-AF65-F5344CB8AC3E}">
        <p14:creationId xmlns:p14="http://schemas.microsoft.com/office/powerpoint/2010/main" val="309964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8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9600" b="1" dirty="0"/>
              <a:t>2.300</a:t>
            </a:r>
          </a:p>
        </p:txBody>
      </p:sp>
    </p:spTree>
    <p:extLst>
      <p:ext uri="{BB962C8B-B14F-4D97-AF65-F5344CB8AC3E}">
        <p14:creationId xmlns:p14="http://schemas.microsoft.com/office/powerpoint/2010/main" val="407909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11352"/>
          </a:xfrm>
        </p:spPr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sz="3600" b="1" dirty="0"/>
              <a:t>Hoeveel % van die 2.300 woningen zijn verhuurd aan specifieke doelgroepen?</a:t>
            </a:r>
          </a:p>
        </p:txBody>
      </p:sp>
    </p:spTree>
    <p:extLst>
      <p:ext uri="{BB962C8B-B14F-4D97-AF65-F5344CB8AC3E}">
        <p14:creationId xmlns:p14="http://schemas.microsoft.com/office/powerpoint/2010/main" val="222865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67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9600" b="1" dirty="0"/>
              <a:t>18%</a:t>
            </a:r>
          </a:p>
          <a:p>
            <a:pPr marL="0" indent="0" algn="ctr">
              <a:buNone/>
            </a:pPr>
            <a:r>
              <a:rPr lang="nl-NL" sz="4000" b="1" dirty="0"/>
              <a:t>(414 woningen)</a:t>
            </a:r>
          </a:p>
        </p:txBody>
      </p:sp>
    </p:spTree>
    <p:extLst>
      <p:ext uri="{BB962C8B-B14F-4D97-AF65-F5344CB8AC3E}">
        <p14:creationId xmlns:p14="http://schemas.microsoft.com/office/powerpoint/2010/main" val="148858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Dialoog over woonruimteverdeling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Yvonne van den Braken -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WonenBreburg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Dialoog over woonruimteverdeling - 1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Aanleiding</a:t>
            </a:r>
            <a:endParaRPr lang="nl-NL" sz="2800" dirty="0"/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Oplopende wachttijd, maar ook gaan woningen naar mensen met maar 3-4 maanden inschrijftijd.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Hoe zit dat nu?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Dialoog met corporaties, gemeente én de stad over de vraag: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			</a:t>
            </a:r>
            <a:r>
              <a:rPr lang="nl-NL" sz="3600" b="1" dirty="0">
                <a:solidFill>
                  <a:srgbClr val="E85160"/>
                </a:solidFill>
                <a:latin typeface="+mj-lt"/>
                <a:ea typeface="+mj-ea"/>
                <a:cs typeface="+mj-cs"/>
              </a:rPr>
              <a:t>Wat vinden we rechtvaardig?</a:t>
            </a:r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Vanavond gaan we hierover met u in gesprek!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6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2800" dirty="0">
                <a:latin typeface="Calibri" pitchFamily="34" charset="0"/>
              </a:rPr>
              <a:t>Feiten en cijfers over woonruimteverdeling  in Tilburg</a:t>
            </a:r>
          </a:p>
          <a:p>
            <a:pPr>
              <a:defRPr/>
            </a:pPr>
            <a:r>
              <a:rPr lang="en-US" sz="2800" dirty="0" err="1">
                <a:latin typeface="Calibri" pitchFamily="34" charset="0"/>
              </a:rPr>
              <a:t>Stadsgesprekken</a:t>
            </a:r>
            <a:r>
              <a:rPr lang="en-US" sz="2800" dirty="0">
                <a:latin typeface="Calibri" pitchFamily="34" charset="0"/>
              </a:rPr>
              <a:t> met </a:t>
            </a:r>
            <a:r>
              <a:rPr lang="en-US" sz="2800" dirty="0" err="1">
                <a:latin typeface="Calibri" pitchFamily="34" charset="0"/>
              </a:rPr>
              <a:t>woningzoekenden</a:t>
            </a:r>
            <a:endParaRPr lang="en-US" sz="2800" dirty="0"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</a:rPr>
              <a:t>In </a:t>
            </a:r>
            <a:r>
              <a:rPr lang="en-US" sz="2800" dirty="0" err="1">
                <a:latin typeface="Calibri" pitchFamily="34" charset="0"/>
              </a:rPr>
              <a:t>gesprek</a:t>
            </a:r>
            <a:r>
              <a:rPr lang="en-US" sz="2800" dirty="0">
                <a:latin typeface="Calibri" pitchFamily="34" charset="0"/>
              </a:rPr>
              <a:t> met u!</a:t>
            </a:r>
          </a:p>
          <a:p>
            <a:pPr>
              <a:defRPr/>
            </a:pPr>
            <a:r>
              <a:rPr lang="en-US" sz="2800" dirty="0" err="1">
                <a:latin typeface="Calibri" pitchFamily="34" charset="0"/>
              </a:rPr>
              <a:t>Oogst</a:t>
            </a:r>
            <a:r>
              <a:rPr lang="en-US" sz="2800" dirty="0">
                <a:latin typeface="Calibri" pitchFamily="34" charset="0"/>
              </a:rPr>
              <a:t> van de </a:t>
            </a:r>
            <a:r>
              <a:rPr lang="en-US" sz="2800" dirty="0" err="1">
                <a:latin typeface="Calibri" pitchFamily="34" charset="0"/>
              </a:rPr>
              <a:t>stadsgesprekken</a:t>
            </a:r>
            <a:r>
              <a:rPr lang="en-US" sz="2800" dirty="0">
                <a:latin typeface="Calibri" pitchFamily="34" charset="0"/>
              </a:rPr>
              <a:t> met </a:t>
            </a:r>
            <a:r>
              <a:rPr lang="en-US" sz="2800" dirty="0" err="1">
                <a:latin typeface="Calibri" pitchFamily="34" charset="0"/>
              </a:rPr>
              <a:t>woningzoekenden</a:t>
            </a:r>
            <a:endParaRPr lang="en-US" sz="2800" dirty="0"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</a:rPr>
              <a:t>Hoe </a:t>
            </a:r>
            <a:r>
              <a:rPr lang="en-US" sz="2800" dirty="0" err="1">
                <a:latin typeface="Calibri" pitchFamily="34" charset="0"/>
              </a:rPr>
              <a:t>gaan</a:t>
            </a:r>
            <a:r>
              <a:rPr lang="en-US" sz="2800" dirty="0">
                <a:latin typeface="Calibri" pitchFamily="34" charset="0"/>
              </a:rPr>
              <a:t> we </a:t>
            </a:r>
            <a:r>
              <a:rPr lang="en-US" sz="2800" dirty="0" err="1">
                <a:latin typeface="Calibri" pitchFamily="34" charset="0"/>
              </a:rPr>
              <a:t>verder</a:t>
            </a:r>
            <a:r>
              <a:rPr lang="en-US" sz="2800" dirty="0">
                <a:latin typeface="Calibri" pitchFamily="34" charset="0"/>
              </a:rPr>
              <a:t>?</a:t>
            </a:r>
            <a:endParaRPr lang="nl-NL" sz="3200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1179512" lvl="4" indent="-457200">
              <a:buAutoNum type="arabicParenR"/>
            </a:pPr>
            <a:endParaRPr lang="nl-NL" dirty="0"/>
          </a:p>
          <a:p>
            <a:pPr marL="722312" lvl="4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6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Enkele feiten en cijfers - 1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nl-NL" sz="1800" b="1" dirty="0"/>
          </a:p>
          <a:p>
            <a:pPr>
              <a:spcAft>
                <a:spcPts val="0"/>
              </a:spcAft>
              <a:defRPr/>
            </a:pPr>
            <a:r>
              <a:rPr lang="nl-NL" sz="2800" dirty="0">
                <a:latin typeface="Calibri" pitchFamily="34" charset="0"/>
              </a:rPr>
              <a:t>Er staan </a:t>
            </a:r>
            <a:r>
              <a:rPr lang="nl-NL" sz="2800" b="1" dirty="0">
                <a:latin typeface="Calibri" pitchFamily="34" charset="0"/>
              </a:rPr>
              <a:t>47.000 woningzoekenden</a:t>
            </a:r>
            <a:r>
              <a:rPr lang="nl-NL" sz="2800" dirty="0">
                <a:latin typeface="Calibri" pitchFamily="34" charset="0"/>
              </a:rPr>
              <a:t> ingeschreven.</a:t>
            </a:r>
          </a:p>
          <a:p>
            <a:pPr>
              <a:spcAft>
                <a:spcPts val="0"/>
              </a:spcAft>
              <a:defRPr/>
            </a:pPr>
            <a:r>
              <a:rPr lang="nl-NL" sz="2800" dirty="0">
                <a:latin typeface="Calibri" pitchFamily="34" charset="0"/>
              </a:rPr>
              <a:t>Daarvan is </a:t>
            </a:r>
            <a:r>
              <a:rPr lang="nl-NL" sz="2800" b="1" dirty="0">
                <a:latin typeface="Calibri" pitchFamily="34" charset="0"/>
              </a:rPr>
              <a:t>25% actief </a:t>
            </a:r>
            <a:r>
              <a:rPr lang="nl-NL" sz="2800" dirty="0">
                <a:latin typeface="Calibri" pitchFamily="34" charset="0"/>
              </a:rPr>
              <a:t>op zoek naar een woning. </a:t>
            </a:r>
          </a:p>
          <a:p>
            <a:pPr>
              <a:spcAft>
                <a:spcPts val="0"/>
              </a:spcAft>
              <a:defRPr/>
            </a:pPr>
            <a:r>
              <a:rPr lang="nl-NL" sz="2800" dirty="0">
                <a:latin typeface="Calibri" pitchFamily="34" charset="0"/>
              </a:rPr>
              <a:t>In 2016 zijn </a:t>
            </a:r>
            <a:r>
              <a:rPr lang="nl-NL" sz="2800" b="1" dirty="0">
                <a:latin typeface="Calibri" pitchFamily="34" charset="0"/>
              </a:rPr>
              <a:t>2300 woningen verhuurd</a:t>
            </a:r>
            <a:r>
              <a:rPr lang="nl-NL" sz="2800" dirty="0">
                <a:latin typeface="Calibri" pitchFamily="34" charset="0"/>
              </a:rPr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nl-NL" sz="2800" dirty="0">
                <a:latin typeface="Calibri" pitchFamily="34" charset="0"/>
              </a:rPr>
              <a:t>Daarvan is </a:t>
            </a:r>
            <a:r>
              <a:rPr lang="nl-NL" sz="2800" b="1" dirty="0">
                <a:latin typeface="Calibri" pitchFamily="34" charset="0"/>
              </a:rPr>
              <a:t>82% via een advertentie </a:t>
            </a:r>
            <a:r>
              <a:rPr lang="nl-NL" sz="2800" dirty="0">
                <a:latin typeface="Calibri" pitchFamily="34" charset="0"/>
              </a:rPr>
              <a:t>verhuurd.</a:t>
            </a:r>
          </a:p>
          <a:p>
            <a:pPr>
              <a:spcAft>
                <a:spcPts val="0"/>
              </a:spcAft>
              <a:defRPr/>
            </a:pPr>
            <a:r>
              <a:rPr lang="nl-NL" sz="2800" b="1" dirty="0">
                <a:latin typeface="Calibri" pitchFamily="34" charset="0"/>
              </a:rPr>
              <a:t>60 mensen</a:t>
            </a:r>
            <a:r>
              <a:rPr lang="nl-NL" sz="2800" dirty="0">
                <a:latin typeface="Calibri" pitchFamily="34" charset="0"/>
              </a:rPr>
              <a:t> hebben </a:t>
            </a:r>
            <a:r>
              <a:rPr lang="nl-NL" sz="2800" b="1" dirty="0">
                <a:latin typeface="Calibri" pitchFamily="34" charset="0"/>
              </a:rPr>
              <a:t>urgentie</a:t>
            </a:r>
            <a:r>
              <a:rPr lang="nl-NL" sz="2800" dirty="0">
                <a:latin typeface="Calibri" pitchFamily="34" charset="0"/>
              </a:rPr>
              <a:t> gekregen.</a:t>
            </a:r>
          </a:p>
        </p:txBody>
      </p:sp>
    </p:spTree>
    <p:extLst>
      <p:ext uri="{BB962C8B-B14F-4D97-AF65-F5344CB8AC3E}">
        <p14:creationId xmlns:p14="http://schemas.microsoft.com/office/powerpoint/2010/main" val="19236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Enkele feiten en cijfers - 2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nl-NL" sz="1800" b="1" dirty="0"/>
          </a:p>
          <a:p>
            <a:pPr lvl="0"/>
            <a:r>
              <a:rPr lang="nl-NL" sz="2800" dirty="0"/>
              <a:t>Ruim </a:t>
            </a:r>
            <a:r>
              <a:rPr lang="nl-NL" sz="2800" b="1" dirty="0"/>
              <a:t>20%</a:t>
            </a:r>
            <a:r>
              <a:rPr lang="nl-NL" sz="2800" dirty="0"/>
              <a:t> van de actief woningzoekenden is geslaagd</a:t>
            </a:r>
          </a:p>
          <a:p>
            <a:r>
              <a:rPr lang="nl-NL" sz="2800" b="1" dirty="0"/>
              <a:t>10 % minder </a:t>
            </a:r>
            <a:r>
              <a:rPr lang="nl-NL" sz="2800" dirty="0"/>
              <a:t>actief woningzoekenden in 2016</a:t>
            </a:r>
          </a:p>
          <a:p>
            <a:r>
              <a:rPr lang="nl-NL" sz="2800" dirty="0"/>
              <a:t>Aantal </a:t>
            </a:r>
            <a:r>
              <a:rPr lang="nl-NL" sz="2800" b="1" dirty="0"/>
              <a:t>reacties gedaald met 21%</a:t>
            </a:r>
          </a:p>
          <a:p>
            <a:r>
              <a:rPr lang="nl-NL" sz="2800" b="1" dirty="0"/>
              <a:t>Slaagkans beter </a:t>
            </a:r>
            <a:r>
              <a:rPr lang="nl-NL" sz="2800" dirty="0"/>
              <a:t>voor:</a:t>
            </a:r>
          </a:p>
          <a:p>
            <a:pPr lvl="1"/>
            <a:r>
              <a:rPr lang="nl-NL" sz="2800" dirty="0"/>
              <a:t>Jongeren</a:t>
            </a:r>
          </a:p>
          <a:p>
            <a:pPr lvl="1"/>
            <a:r>
              <a:rPr lang="nl-NL" sz="2800" dirty="0"/>
              <a:t>Kleine huishoudens</a:t>
            </a:r>
          </a:p>
          <a:p>
            <a:r>
              <a:rPr lang="nl-NL" sz="2800" b="1" dirty="0"/>
              <a:t>Senioren</a:t>
            </a:r>
            <a:r>
              <a:rPr lang="nl-NL" sz="2800" dirty="0"/>
              <a:t> verhuizen (nog) minder snel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sz="2000" dirty="0"/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4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Woonruimteverdeling: hoe werkt het?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Len Amendt – Woning in Zicht</a:t>
            </a:r>
          </a:p>
        </p:txBody>
      </p:sp>
    </p:spTree>
    <p:extLst>
      <p:ext uri="{BB962C8B-B14F-4D97-AF65-F5344CB8AC3E}">
        <p14:creationId xmlns:p14="http://schemas.microsoft.com/office/powerpoint/2010/main" val="298115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Enkele feiten en cijfers - 3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nl-NL" sz="1800" b="1" dirty="0"/>
          </a:p>
          <a:p>
            <a:r>
              <a:rPr lang="nl-NL" sz="2800" b="1" dirty="0">
                <a:solidFill>
                  <a:prstClr val="black"/>
                </a:solidFill>
              </a:rPr>
              <a:t>Zoektijd</a:t>
            </a:r>
            <a:r>
              <a:rPr lang="nl-NL" sz="2800" dirty="0">
                <a:solidFill>
                  <a:prstClr val="black"/>
                </a:solidFill>
              </a:rPr>
              <a:t> is al aantal jaren stabiel op </a:t>
            </a:r>
            <a:r>
              <a:rPr lang="nl-NL" sz="2800" b="1" dirty="0">
                <a:solidFill>
                  <a:prstClr val="black"/>
                </a:solidFill>
              </a:rPr>
              <a:t>1,2 jaar </a:t>
            </a:r>
          </a:p>
          <a:p>
            <a:r>
              <a:rPr lang="nl-NL" sz="2800" dirty="0">
                <a:solidFill>
                  <a:prstClr val="black"/>
                </a:solidFill>
              </a:rPr>
              <a:t>Ook woningzoekenden met </a:t>
            </a:r>
            <a:r>
              <a:rPr lang="nl-NL" sz="2800" b="1" dirty="0">
                <a:solidFill>
                  <a:prstClr val="black"/>
                </a:solidFill>
              </a:rPr>
              <a:t>weinig inschrijftijd </a:t>
            </a:r>
            <a:r>
              <a:rPr lang="nl-NL" sz="2800" dirty="0">
                <a:solidFill>
                  <a:prstClr val="black"/>
                </a:solidFill>
              </a:rPr>
              <a:t>vinden een woning!</a:t>
            </a:r>
          </a:p>
          <a:p>
            <a:r>
              <a:rPr lang="nl-NL" sz="2800" dirty="0">
                <a:solidFill>
                  <a:prstClr val="black"/>
                </a:solidFill>
              </a:rPr>
              <a:t>Ongeveer </a:t>
            </a:r>
            <a:r>
              <a:rPr lang="nl-NL" sz="2800" b="1" dirty="0">
                <a:solidFill>
                  <a:prstClr val="black"/>
                </a:solidFill>
              </a:rPr>
              <a:t>500</a:t>
            </a:r>
            <a:r>
              <a:rPr lang="nl-NL" sz="2800" dirty="0">
                <a:solidFill>
                  <a:prstClr val="black"/>
                </a:solidFill>
              </a:rPr>
              <a:t> woningzoekenden (20% van het totaal) met 0 tot 1 jaar inschrijftijd vinden jaarlijks een woning </a:t>
            </a:r>
            <a:br>
              <a:rPr lang="nl-NL" sz="2800" dirty="0">
                <a:solidFill>
                  <a:prstClr val="black"/>
                </a:solidFill>
              </a:rPr>
            </a:br>
            <a:endParaRPr lang="nl-NL" dirty="0">
              <a:solidFill>
                <a:prstClr val="black"/>
              </a:solidFill>
            </a:endParaRPr>
          </a:p>
          <a:p>
            <a:endParaRPr lang="nl-NL" sz="2000" dirty="0"/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60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:\Projecten\2017\Stadsgesprek\Logo proje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3501"/>
            <a:ext cx="5883002" cy="58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73569" y="1052736"/>
            <a:ext cx="2808312" cy="1944216"/>
          </a:xfrm>
        </p:spPr>
        <p:txBody>
          <a:bodyPr>
            <a:normAutofit fontScale="90000"/>
          </a:bodyPr>
          <a:lstStyle/>
          <a:p>
            <a:r>
              <a:rPr lang="nl-NL" dirty="0"/>
              <a:t>					</a:t>
            </a:r>
            <a:br>
              <a:rPr lang="nl-NL" dirty="0"/>
            </a:br>
            <a:r>
              <a:rPr lang="nl-NL" sz="4000" dirty="0"/>
              <a:t>In gesprek </a:t>
            </a:r>
            <a:br>
              <a:rPr lang="nl-NL" sz="4000" dirty="0"/>
            </a:br>
            <a:r>
              <a:rPr lang="nl-NL" sz="4000" dirty="0"/>
              <a:t>met </a:t>
            </a:r>
            <a:br>
              <a:rPr lang="nl-NL" sz="4000" dirty="0"/>
            </a:br>
            <a:r>
              <a:rPr lang="nl-NL" sz="4000" dirty="0" err="1"/>
              <a:t>woning-zoekenden</a:t>
            </a:r>
            <a:r>
              <a:rPr lang="nl-NL" sz="4000" dirty="0"/>
              <a:t>!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FILMPJE!</a:t>
            </a:r>
          </a:p>
        </p:txBody>
      </p:sp>
    </p:spTree>
    <p:extLst>
      <p:ext uri="{BB962C8B-B14F-4D97-AF65-F5344CB8AC3E}">
        <p14:creationId xmlns:p14="http://schemas.microsoft.com/office/powerpoint/2010/main" val="1993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609600"/>
          </a:xfrm>
        </p:spPr>
        <p:txBody>
          <a:bodyPr>
            <a:noAutofit/>
          </a:bodyPr>
          <a:lstStyle/>
          <a:p>
            <a:r>
              <a:rPr lang="nl-NL" sz="7200" dirty="0"/>
              <a:t>PAUZE</a:t>
            </a:r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1627584" y="3188568"/>
            <a:ext cx="6400800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4625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25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tabLst>
                <a:tab pos="987425" algn="l"/>
              </a:tabLs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31368"/>
            <a:ext cx="7772400" cy="609600"/>
          </a:xfrm>
        </p:spPr>
        <p:txBody>
          <a:bodyPr>
            <a:normAutofit/>
          </a:bodyPr>
          <a:lstStyle/>
          <a:p>
            <a:r>
              <a:rPr lang="nl-NL" dirty="0"/>
              <a:t>Discussie: wat vind u?</a:t>
            </a:r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1627584" y="3188568"/>
            <a:ext cx="6400800" cy="17526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65113" indent="-2651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4625" algn="l" defTabSz="457200" rtl="0" eaLnBrk="1" latinLnBrk="0" hangingPunct="1">
              <a:spcBef>
                <a:spcPct val="20000"/>
              </a:spcBef>
              <a:buFont typeface="Lucida Grande"/>
              <a:buChar char="*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25" indent="-182563" algn="l" defTabSz="457200" rtl="0" eaLnBrk="1" latinLnBrk="0" hangingPunct="1">
              <a:spcBef>
                <a:spcPct val="20000"/>
              </a:spcBef>
              <a:buFont typeface="Lucida Grande"/>
              <a:buChar char="*"/>
              <a:tabLst>
                <a:tab pos="987425" algn="l"/>
              </a:tabLs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Panel: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Jolanda Scheffers – TBV Wonen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Marlinde van den Brok – ‘t Heem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Koos Boer -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Tiwos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Annemiek van der Bijl -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WonenBreburg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8" y="4595197"/>
            <a:ext cx="1512716" cy="2232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07" y="4293641"/>
            <a:ext cx="1638218" cy="237571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Er komt een appartement aan de Hart van Brabantlaan vrij.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E85160"/>
                </a:solidFill>
                <a:latin typeface="+mj-lt"/>
                <a:ea typeface="+mj-ea"/>
                <a:cs typeface="+mj-cs"/>
              </a:rPr>
              <a:t>Wie krijgt de woning? Inschrijftijd boven alles?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Peter</a:t>
            </a:r>
            <a:r>
              <a:rPr lang="nl-NL" dirty="0">
                <a:solidFill>
                  <a:prstClr val="black"/>
                </a:solidFill>
              </a:rPr>
              <a:t>, getrouwd, specifieke op zoek naar 							appartement aan de Hart van Brabantlaan. 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35 jaar ingeschreven. 				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(Blauwe kaart)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Eén van de anderen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dirty="0">
                <a:solidFill>
                  <a:prstClr val="black"/>
                </a:solidFill>
              </a:rPr>
              <a:t>met hogere nood, maar 					(veel) minder inschrijftijd.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					(Rode kaart)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sz="2000" dirty="0"/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484784"/>
            <a:ext cx="1584176" cy="22126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15" y="4101500"/>
            <a:ext cx="1573832" cy="22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304651"/>
            <a:ext cx="8229600" cy="622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Er komt een eengezinswoning in Berkel-Enschot vrij.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E85160"/>
                </a:solidFill>
                <a:latin typeface="+mj-lt"/>
                <a:ea typeface="+mj-ea"/>
                <a:cs typeface="+mj-cs"/>
              </a:rPr>
              <a:t>Wie krijgt de woning? Buurtbinding of niet?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Demi</a:t>
            </a:r>
            <a:r>
              <a:rPr lang="nl-NL" dirty="0">
                <a:solidFill>
                  <a:prstClr val="black"/>
                </a:solidFill>
              </a:rPr>
              <a:t>, alleenstaande moeder met kind. 		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(Blauwe kaart)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Ilse</a:t>
            </a:r>
            <a:r>
              <a:rPr lang="nl-NL" dirty="0">
                <a:solidFill>
                  <a:prstClr val="black"/>
                </a:solidFill>
              </a:rPr>
              <a:t>, gescheiden moeder met twee kinderen						met sociaal netwerk in Berkel-Enschot. 								(Rode kaart)</a:t>
            </a:r>
            <a:endParaRPr lang="nl-NL" dirty="0"/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4067073"/>
            <a:ext cx="1596821" cy="23563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1516143"/>
            <a:ext cx="1596820" cy="23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32643"/>
            <a:ext cx="8229600" cy="5788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Er komt een appartement in Oud-Zuid vrij.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E85160"/>
                </a:solidFill>
                <a:latin typeface="+mj-lt"/>
                <a:ea typeface="+mj-ea"/>
                <a:cs typeface="+mj-cs"/>
              </a:rPr>
              <a:t>Wie krijgt de woning? Wens of noodzaak?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Adri</a:t>
            </a:r>
            <a:r>
              <a:rPr lang="nl-NL" dirty="0">
                <a:solidFill>
                  <a:prstClr val="black"/>
                </a:solidFill>
              </a:rPr>
              <a:t>, alleenstaande, vader van één kind. Is 							sinds kort dakloos en staat sindsdien 								ingeschreven.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					(Blauwe kaart)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</a:rPr>
              <a:t>					</a:t>
            </a:r>
            <a:r>
              <a:rPr lang="nl-NL" sz="2800" b="1" dirty="0">
                <a:solidFill>
                  <a:prstClr val="black"/>
                </a:solidFill>
              </a:rPr>
              <a:t>John</a:t>
            </a:r>
            <a:r>
              <a:rPr lang="nl-NL" dirty="0">
                <a:solidFill>
                  <a:prstClr val="black"/>
                </a:solidFill>
              </a:rPr>
              <a:t>, alleenstaande, woont nu in kleine 							studio, 	zoekt woning met slaapkamer. Staat 							5 jaar ingeschreven.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					(Rode kaart)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sz="2000" dirty="0"/>
          </a:p>
          <a:p>
            <a:pPr lvl="0"/>
            <a:endParaRPr lang="nl-NL" sz="18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92893"/>
            <a:ext cx="1610601" cy="22991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83" y="3933056"/>
            <a:ext cx="15979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De oogst van de gesprekken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68" y="1268760"/>
            <a:ext cx="7652404" cy="54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54348"/>
            <a:ext cx="8412088" cy="59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8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36712"/>
            <a:ext cx="8229592" cy="58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557" y1="32130" x2="26557" y2="32130"/>
                        <a14:foregroundMark x1="37729" y1="31408" x2="37729" y2="31408"/>
                        <a14:foregroundMark x1="46337" y1="32852" x2="46337" y2="32852"/>
                        <a14:foregroundMark x1="56044" y1="32852" x2="56044" y2="32852"/>
                        <a14:foregroundMark x1="66484" y1="33574" x2="66484" y2="33574"/>
                        <a14:foregroundMark x1="86813" y1="16606" x2="86813" y2="16606"/>
                        <a14:foregroundMark x1="80220" y1="43321" x2="80220" y2="43321"/>
                        <a14:foregroundMark x1="92491" y1="24910" x2="92491" y2="24910"/>
                        <a14:foregroundMark x1="80586" y1="27076" x2="80586" y2="27076"/>
                        <a14:foregroundMark x1="85714" y1="28520" x2="85714" y2="28520"/>
                        <a14:foregroundMark x1="88278" y1="32130" x2="88278" y2="32130"/>
                        <a14:foregroundMark x1="88645" y1="35740" x2="88645" y2="35740"/>
                        <a14:foregroundMark x1="88645" y1="35740" x2="88645" y2="35740"/>
                        <a14:foregroundMark x1="83516" y1="35740" x2="83516" y2="35740"/>
                        <a14:foregroundMark x1="84615" y1="32130" x2="84615" y2="32130"/>
                        <a14:foregroundMark x1="85714" y1="28520" x2="85714" y2="28520"/>
                        <a14:foregroundMark x1="88278" y1="28520" x2="88278" y2="28520"/>
                        <a14:foregroundMark x1="83883" y1="36462" x2="83883" y2="36462"/>
                        <a14:foregroundMark x1="86081" y1="35740" x2="86081" y2="35740"/>
                        <a14:foregroundMark x1="86081" y1="35740" x2="86081" y2="35740"/>
                        <a14:foregroundMark x1="87912" y1="33574" x2="87912" y2="33574"/>
                        <a14:foregroundMark x1="88278" y1="32852" x2="88278" y2="32852"/>
                        <a14:foregroundMark x1="82418" y1="32130" x2="82418" y2="32130"/>
                        <a14:foregroundMark x1="80586" y1="77617" x2="80586" y2="77617"/>
                        <a14:foregroundMark x1="95055" y1="75451" x2="95055" y2="75451"/>
                        <a14:foregroundMark x1="72344" y1="78339" x2="72344" y2="78339"/>
                        <a14:foregroundMark x1="61538" y1="77617" x2="61538" y2="77617"/>
                        <a14:foregroundMark x1="62271" y1="66426" x2="62271" y2="66426"/>
                        <a14:foregroundMark x1="54579" y1="75451" x2="54579" y2="75451"/>
                        <a14:foregroundMark x1="46337" y1="17690" x2="46337" y2="17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300588"/>
            <a:ext cx="2589568" cy="13525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1907"/>
            <a:ext cx="8229600" cy="4400293"/>
          </a:xfrm>
        </p:spPr>
        <p:txBody>
          <a:bodyPr>
            <a:normAutofit/>
          </a:bodyPr>
          <a:lstStyle/>
          <a:p>
            <a:pPr>
              <a:defRPr/>
            </a:pPr>
            <a:endParaRPr lang="nl-NL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nl-NL" sz="2800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1179512" lvl="4" indent="-457200">
              <a:buAutoNum type="arabicParenR"/>
            </a:pPr>
            <a:endParaRPr lang="nl-NL" dirty="0"/>
          </a:p>
          <a:p>
            <a:pPr marL="722312" lvl="4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8028"/>
            <a:ext cx="1800200" cy="5992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8028"/>
            <a:ext cx="1656184" cy="75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55442"/>
            <a:ext cx="2160240" cy="61646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06721"/>
            <a:ext cx="2258513" cy="541533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>
            <a:off x="1151620" y="1914440"/>
            <a:ext cx="1440160" cy="771082"/>
          </a:xfrm>
          <a:prstGeom prst="straightConnector1">
            <a:avLst/>
          </a:prstGeom>
          <a:ln>
            <a:solidFill>
              <a:srgbClr val="EA51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3563888" y="1914440"/>
            <a:ext cx="0" cy="771082"/>
          </a:xfrm>
          <a:prstGeom prst="straightConnector1">
            <a:avLst/>
          </a:prstGeom>
          <a:ln>
            <a:solidFill>
              <a:srgbClr val="EA51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5079598" y="1891331"/>
            <a:ext cx="0" cy="824061"/>
          </a:xfrm>
          <a:prstGeom prst="straightConnector1">
            <a:avLst/>
          </a:prstGeom>
          <a:ln>
            <a:solidFill>
              <a:srgbClr val="EA51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>
            <a:off x="6074739" y="1944310"/>
            <a:ext cx="1584176" cy="771082"/>
          </a:xfrm>
          <a:prstGeom prst="straightConnector1">
            <a:avLst/>
          </a:prstGeom>
          <a:ln>
            <a:solidFill>
              <a:srgbClr val="EA51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fgeronde rechthoek 22"/>
          <p:cNvSpPr/>
          <p:nvPr/>
        </p:nvSpPr>
        <p:spPr>
          <a:xfrm>
            <a:off x="2843808" y="2924944"/>
            <a:ext cx="3024336" cy="324036"/>
          </a:xfrm>
          <a:prstGeom prst="roundRect">
            <a:avLst/>
          </a:prstGeom>
          <a:noFill/>
          <a:ln w="22225" cmpd="sng">
            <a:solidFill>
              <a:srgbClr val="E85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3707905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BESTUUR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79" y="764704"/>
            <a:ext cx="8230669" cy="58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36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6" y="836712"/>
            <a:ext cx="8229592" cy="58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En nu?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Nu is het tijd om de balans op te maken!</a:t>
            </a:r>
          </a:p>
          <a:p>
            <a:r>
              <a:rPr lang="nl-NL" sz="2800" dirty="0"/>
              <a:t>We gaan voor de zomer alle feiten, cijfers en beelden bekijken en analyseren.</a:t>
            </a:r>
          </a:p>
          <a:p>
            <a:r>
              <a:rPr lang="nl-NL" sz="2800" dirty="0"/>
              <a:t>In het najaar gaan we conclusies trekken.</a:t>
            </a:r>
          </a:p>
        </p:txBody>
      </p:sp>
    </p:spTree>
    <p:extLst>
      <p:ext uri="{BB962C8B-B14F-4D97-AF65-F5344CB8AC3E}">
        <p14:creationId xmlns:p14="http://schemas.microsoft.com/office/powerpoint/2010/main" val="746686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585912"/>
            <a:ext cx="5505450" cy="3686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585912"/>
            <a:ext cx="5505450" cy="3686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585912"/>
            <a:ext cx="5505450" cy="368617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 Vragen? </a:t>
            </a:r>
          </a:p>
        </p:txBody>
      </p:sp>
    </p:spTree>
    <p:extLst>
      <p:ext uri="{BB962C8B-B14F-4D97-AF65-F5344CB8AC3E}">
        <p14:creationId xmlns:p14="http://schemas.microsoft.com/office/powerpoint/2010/main" val="13652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63675"/>
            <a:ext cx="8075240" cy="470852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Wat zijn de voordelen?</a:t>
            </a:r>
            <a:endParaRPr lang="nl-NL" dirty="0"/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1 loket , 1 voordeur</a:t>
            </a:r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Meer keuze </a:t>
            </a:r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Sneller een woning</a:t>
            </a:r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Je hoeft de deur niet meer uit; laagdrempelig</a:t>
            </a:r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Gemak (gemakkelijk inschrijven, verlengen, reageren)</a:t>
            </a:r>
          </a:p>
          <a:p>
            <a:pPr>
              <a:defRPr/>
            </a:pPr>
            <a:r>
              <a:rPr lang="nl-NL" altLang="nl-NL" dirty="0">
                <a:latin typeface="Calibri" pitchFamily="34" charset="0"/>
              </a:rPr>
              <a:t>Helpende hand via de corporaties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367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716318" y="2082378"/>
            <a:ext cx="2465909" cy="619125"/>
          </a:xfrm>
          <a:prstGeom prst="rect">
            <a:avLst/>
          </a:prstGeom>
          <a:noFill/>
          <a:ln w="19050">
            <a:solidFill>
              <a:srgbClr val="E85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5436096" y="2420888"/>
            <a:ext cx="2952328" cy="1224136"/>
          </a:xfrm>
          <a:prstGeom prst="roundRect">
            <a:avLst/>
          </a:prstGeom>
          <a:noFill/>
          <a:ln w="19050">
            <a:solidFill>
              <a:srgbClr val="EA5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7" y="2082377"/>
            <a:ext cx="2457450" cy="619125"/>
          </a:xfrm>
          <a:prstGeom prst="rect">
            <a:avLst/>
          </a:prstGeom>
          <a:noFill/>
          <a:ln w="19050">
            <a:solidFill>
              <a:srgbClr val="EA51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0" y="2874466"/>
            <a:ext cx="248442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8" y="3645024"/>
            <a:ext cx="242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7200" y="1340768"/>
            <a:ext cx="850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Woningen worden verhuurd via verschillende modellen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580112" y="25649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Corporaties bepalen zelf via welk model een woning wordt verhuurd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97800" y="3645025"/>
            <a:ext cx="2465909" cy="647700"/>
          </a:xfrm>
          <a:prstGeom prst="rect">
            <a:avLst/>
          </a:prstGeom>
          <a:noFill/>
          <a:ln w="19050">
            <a:solidFill>
              <a:srgbClr val="E85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716318" y="2874466"/>
            <a:ext cx="2465909" cy="619125"/>
          </a:xfrm>
          <a:prstGeom prst="rect">
            <a:avLst/>
          </a:prstGeom>
          <a:noFill/>
          <a:ln w="19050">
            <a:solidFill>
              <a:srgbClr val="E851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66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Handige weetjes</a:t>
            </a:r>
          </a:p>
          <a:p>
            <a:r>
              <a:rPr lang="nl-NL" dirty="0"/>
              <a:t>Je kan op </a:t>
            </a:r>
            <a:r>
              <a:rPr lang="nl-NL" b="1" dirty="0"/>
              <a:t>3</a:t>
            </a:r>
            <a:r>
              <a:rPr lang="nl-NL" dirty="0"/>
              <a:t> lopende advertenties reageren</a:t>
            </a:r>
          </a:p>
          <a:p>
            <a:r>
              <a:rPr lang="nl-NL" dirty="0"/>
              <a:t>Je mag </a:t>
            </a:r>
            <a:r>
              <a:rPr lang="nl-NL" b="1" dirty="0"/>
              <a:t>onbeperkt</a:t>
            </a:r>
            <a:r>
              <a:rPr lang="nl-NL" dirty="0"/>
              <a:t> weigeren, maar laat het ons altijd even weten </a:t>
            </a:r>
          </a:p>
          <a:p>
            <a:r>
              <a:rPr lang="nl-NL" dirty="0"/>
              <a:t>Je </a:t>
            </a:r>
            <a:r>
              <a:rPr lang="nl-NL" b="1" dirty="0"/>
              <a:t>inkomen</a:t>
            </a:r>
            <a:r>
              <a:rPr lang="nl-NL" dirty="0"/>
              <a:t>, in combinatie met huishoudgrootte is bepalend op welke huur je mag reageren (landelijke wetgeving)</a:t>
            </a:r>
          </a:p>
          <a:p>
            <a:endParaRPr lang="nl-NL" dirty="0"/>
          </a:p>
          <a:p>
            <a:r>
              <a:rPr lang="nl-NL" b="1" dirty="0"/>
              <a:t>Zoekprofiel instellen</a:t>
            </a:r>
          </a:p>
          <a:p>
            <a:r>
              <a:rPr lang="nl-NL" dirty="0"/>
              <a:t>Alles digitaal regelen via </a:t>
            </a:r>
            <a:r>
              <a:rPr lang="nl-NL" b="1" dirty="0"/>
              <a:t>‘Mijn </a:t>
            </a:r>
            <a:r>
              <a:rPr lang="nl-NL" b="1" dirty="0" err="1"/>
              <a:t>WiZ</a:t>
            </a:r>
            <a:r>
              <a:rPr lang="nl-NL" b="1" dirty="0"/>
              <a:t>’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21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 maar even een paar vragen aan jullie…….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3600" b="1" dirty="0"/>
              <a:t>Hoeveel woningzoekenden staan er ingeschreven bij Woning in Zicht?</a:t>
            </a:r>
          </a:p>
        </p:txBody>
      </p:sp>
    </p:spTree>
    <p:extLst>
      <p:ext uri="{BB962C8B-B14F-4D97-AF65-F5344CB8AC3E}">
        <p14:creationId xmlns:p14="http://schemas.microsoft.com/office/powerpoint/2010/main" val="164678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     </a:t>
            </a:r>
            <a:r>
              <a:rPr lang="nl-NL" sz="9600" b="1" dirty="0"/>
              <a:t>47.000</a:t>
            </a:r>
          </a:p>
        </p:txBody>
      </p:sp>
    </p:spTree>
    <p:extLst>
      <p:ext uri="{BB962C8B-B14F-4D97-AF65-F5344CB8AC3E}">
        <p14:creationId xmlns:p14="http://schemas.microsoft.com/office/powerpoint/2010/main" val="47093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 in 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63675"/>
            <a:ext cx="8435280" cy="470852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3600" b="1" dirty="0"/>
              <a:t>Hoeveel % van die 47.000 woningzoekenden is actief (op zoek naar een woning) 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81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883</Words>
  <Application>Microsoft Office PowerPoint</Application>
  <PresentationFormat>Diavoorstelling (4:3)</PresentationFormat>
  <Paragraphs>197</Paragraphs>
  <Slides>33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Lucida Grande</vt:lpstr>
      <vt:lpstr>Office-thema</vt:lpstr>
      <vt:lpstr>De woonruimteverdeling in Tilburg</vt:lpstr>
      <vt:lpstr>Woonruimteverdeling: hoe werkt het?</vt:lpstr>
      <vt:lpstr> </vt:lpstr>
      <vt:lpstr> Woning in Zicht</vt:lpstr>
      <vt:lpstr>Woning in Zicht</vt:lpstr>
      <vt:lpstr>Woning in Zicht</vt:lpstr>
      <vt:lpstr>Woning in Zicht</vt:lpstr>
      <vt:lpstr>Woning in Zicht</vt:lpstr>
      <vt:lpstr>Woning in Zicht</vt:lpstr>
      <vt:lpstr>Woning in Zicht</vt:lpstr>
      <vt:lpstr>Woning in Zicht</vt:lpstr>
      <vt:lpstr>Woning in Zicht</vt:lpstr>
      <vt:lpstr>Woning in Zicht</vt:lpstr>
      <vt:lpstr>Woning in Zicht</vt:lpstr>
      <vt:lpstr>Dialoog over woonruimteverdeling</vt:lpstr>
      <vt:lpstr> Dialoog over woonruimteverdeling - 1</vt:lpstr>
      <vt:lpstr> Agenda</vt:lpstr>
      <vt:lpstr> Enkele feiten en cijfers - 1</vt:lpstr>
      <vt:lpstr> Enkele feiten en cijfers - 2</vt:lpstr>
      <vt:lpstr> Enkele feiten en cijfers - 3</vt:lpstr>
      <vt:lpstr>      In gesprek  met  woning-zoekenden!  FILMPJE!</vt:lpstr>
      <vt:lpstr>PAUZE</vt:lpstr>
      <vt:lpstr>Discussie: wat vind u?</vt:lpstr>
      <vt:lpstr>PowerPoint-presentatie</vt:lpstr>
      <vt:lpstr>PowerPoint-presentatie</vt:lpstr>
      <vt:lpstr>PowerPoint-presentatie</vt:lpstr>
      <vt:lpstr> De oogst van de gesprekken</vt:lpstr>
      <vt:lpstr>PowerPoint-presentatie</vt:lpstr>
      <vt:lpstr>PowerPoint-presentatie</vt:lpstr>
      <vt:lpstr>PowerPoint-presentatie</vt:lpstr>
      <vt:lpstr>PowerPoint-presentatie</vt:lpstr>
      <vt:lpstr> En nu? </vt:lpstr>
      <vt:lpstr> 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Richele Nijst</dc:creator>
  <cp:lastModifiedBy>Bernie Spronk</cp:lastModifiedBy>
  <cp:revision>74</cp:revision>
  <cp:lastPrinted>2017-06-07T06:40:10Z</cp:lastPrinted>
  <dcterms:created xsi:type="dcterms:W3CDTF">2016-07-27T22:03:39Z</dcterms:created>
  <dcterms:modified xsi:type="dcterms:W3CDTF">2017-06-23T14:22:15Z</dcterms:modified>
</cp:coreProperties>
</file>